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d9e6c3e8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d9e6c3e8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d9e6c3e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d9e6c3e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d9e6c3e8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d9e6c3e8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d9e6c3e8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d9e6c3e8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d9e6c3e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d9e6c3e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d9e6c3e8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d9e6c3e8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db1ed5ec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db1ed5ec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d9e6c3e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d9e6c3e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d9e6c3e8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d9e6c3e8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db1ed5ec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db1ed5e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db1ed5ec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db1ed5ec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db1ed5ec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db1ed5ec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db1ed5ec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db1ed5e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c599c52cd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c599c52cd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599c52cd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599c52c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localhost:8888/notebooks/Desktop/PA/Instrument-Classification/Project/Tests/Notebook_Dataset.ipyn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interface.saveyourfood.fr/" TargetMode="External"/><Relationship Id="rId4" Type="http://schemas.openxmlformats.org/officeDocument/2006/relationships/hyperlink" Target="http://interface.saveyourfood.fr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5Poe1lWugF9YnNwktuUkNuuXiq5YatKF/view" TargetMode="External"/><Relationship Id="rId10" Type="http://schemas.openxmlformats.org/officeDocument/2006/relationships/hyperlink" Target="http://drive.google.com/file/d/1DkEQgqY0IF6bB_DCnp94Bno-D__cMj_a/view" TargetMode="External"/><Relationship Id="rId12" Type="http://schemas.openxmlformats.org/officeDocument/2006/relationships/hyperlink" Target="http://drive.google.com/file/d/1dsali0A3DtuL48NyBqg7U4kxB6vKXqkP/view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XrI2F_rMdMM3foa2in-FauL3jMJWpzJy/view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drive.google.com/file/d/1VQUh64uSUFCwc1a2Fak8B6kcJtoTpVp0/view" TargetMode="External"/><Relationship Id="rId5" Type="http://schemas.openxmlformats.org/officeDocument/2006/relationships/hyperlink" Target="http://drive.google.com/file/d/19i1HkStYu7DiBlQgmk8IVI7rZksIDH7b/view" TargetMode="External"/><Relationship Id="rId6" Type="http://schemas.openxmlformats.org/officeDocument/2006/relationships/hyperlink" Target="http://drive.google.com/file/d/1cE9H5hvDBaW02pGIg7li6TD4gfPUGjT2/view" TargetMode="External"/><Relationship Id="rId7" Type="http://schemas.openxmlformats.org/officeDocument/2006/relationships/hyperlink" Target="http://drive.google.com/file/d/1IP_na_V1dQ4lbkQYYt1ldEVoA0TldEmM/view" TargetMode="External"/><Relationship Id="rId8" Type="http://schemas.openxmlformats.org/officeDocument/2006/relationships/hyperlink" Target="http://drive.google.com/file/d/1dFoB6bN60n1LT9pXMIItkZXPyVPC5Z2f/vi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title"/>
          </p:nvPr>
        </p:nvSpPr>
        <p:spPr>
          <a:xfrm>
            <a:off x="411425" y="1357500"/>
            <a:ext cx="4318500" cy="15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Classification d’instruments</a:t>
            </a:r>
            <a:endParaRPr sz="4600"/>
          </a:p>
        </p:txBody>
      </p:sp>
      <p:sp>
        <p:nvSpPr>
          <p:cNvPr id="229" name="Google Shape;229;p17"/>
          <p:cNvSpPr txBox="1"/>
          <p:nvPr>
            <p:ph idx="4294967295" type="subTitle"/>
          </p:nvPr>
        </p:nvSpPr>
        <p:spPr>
          <a:xfrm>
            <a:off x="5649200" y="3914225"/>
            <a:ext cx="1742700" cy="1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KHAOUANI Ahmed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CLODION Quentin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RENOIR Marvin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300" y="152400"/>
            <a:ext cx="993300" cy="6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SOUND ANALYZER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6"/>
          <p:cNvPicPr preferRelativeResize="0"/>
          <p:nvPr/>
        </p:nvPicPr>
        <p:blipFill rotWithShape="1">
          <a:blip r:embed="rId3">
            <a:alphaModFix/>
          </a:blip>
          <a:srcRect b="7767" l="0" r="9633" t="2851"/>
          <a:stretch/>
        </p:blipFill>
        <p:spPr>
          <a:xfrm>
            <a:off x="1199100" y="1307850"/>
            <a:ext cx="6919151" cy="35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Spectrogramme</a:t>
            </a:r>
            <a:r>
              <a:rPr lang="fr"/>
              <a:t> </a:t>
            </a:r>
            <a:endParaRPr/>
          </a:p>
        </p:txBody>
      </p:sp>
      <p:pic>
        <p:nvPicPr>
          <p:cNvPr id="349" name="Google Shape;3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700" y="1808663"/>
            <a:ext cx="27622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150" y="1822963"/>
            <a:ext cx="272415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lang="fr"/>
              <a:t>MODÈLES</a:t>
            </a:r>
            <a:r>
              <a:rPr lang="fr"/>
              <a:t> </a:t>
            </a:r>
            <a:r>
              <a:rPr lang="fr"/>
              <a:t>RÉALISÉS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/>
          <p:nvPr>
            <p:ph type="title"/>
          </p:nvPr>
        </p:nvSpPr>
        <p:spPr>
          <a:xfrm>
            <a:off x="437175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MLP</a:t>
            </a:r>
            <a:endParaRPr/>
          </a:p>
        </p:txBody>
      </p:sp>
      <p:pic>
        <p:nvPicPr>
          <p:cNvPr id="361" name="Google Shape;3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913" y="823550"/>
            <a:ext cx="3017264" cy="1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675" y="2783000"/>
            <a:ext cx="2987750" cy="2100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SVM</a:t>
            </a:r>
            <a:endParaRPr/>
          </a:p>
        </p:txBody>
      </p:sp>
      <p:pic>
        <p:nvPicPr>
          <p:cNvPr id="368" name="Google Shape;3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300" y="1656125"/>
            <a:ext cx="5165451" cy="27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SVM</a:t>
            </a:r>
            <a:endParaRPr/>
          </a:p>
        </p:txBody>
      </p:sp>
      <p:pic>
        <p:nvPicPr>
          <p:cNvPr id="374" name="Google Shape;3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75" y="1697650"/>
            <a:ext cx="3728275" cy="265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301" y="1697650"/>
            <a:ext cx="3728263" cy="26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 txBox="1"/>
          <p:nvPr>
            <p:ph type="title"/>
          </p:nvPr>
        </p:nvSpPr>
        <p:spPr>
          <a:xfrm>
            <a:off x="383225" y="19974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RBF</a:t>
            </a:r>
            <a:endParaRPr/>
          </a:p>
        </p:txBody>
      </p:sp>
      <p:pic>
        <p:nvPicPr>
          <p:cNvPr id="381" name="Google Shape;3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200" y="1997400"/>
            <a:ext cx="3746325" cy="20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/>
          <p:nvPr>
            <p:ph type="title"/>
          </p:nvPr>
        </p:nvSpPr>
        <p:spPr>
          <a:xfrm>
            <a:off x="1297500" y="4517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NOS </a:t>
            </a:r>
            <a:r>
              <a:rPr lang="fr"/>
              <a:t>RÉSULTATS</a:t>
            </a:r>
            <a:endParaRPr/>
          </a:p>
        </p:txBody>
      </p:sp>
      <p:pic>
        <p:nvPicPr>
          <p:cNvPr id="387" name="Google Shape;3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25" y="2155150"/>
            <a:ext cx="35052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950" y="2155150"/>
            <a:ext cx="33623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3"/>
          <p:cNvSpPr txBox="1"/>
          <p:nvPr>
            <p:ph type="title"/>
          </p:nvPr>
        </p:nvSpPr>
        <p:spPr>
          <a:xfrm>
            <a:off x="1808925" y="12416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Fourier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 txBox="1"/>
          <p:nvPr>
            <p:ph type="title"/>
          </p:nvPr>
        </p:nvSpPr>
        <p:spPr>
          <a:xfrm>
            <a:off x="1297500" y="4517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PHASE DE RECHERCHE</a:t>
            </a:r>
            <a:endParaRPr/>
          </a:p>
        </p:txBody>
      </p:sp>
      <p:sp>
        <p:nvSpPr>
          <p:cNvPr id="395" name="Google Shape;395;p34"/>
          <p:cNvSpPr txBox="1"/>
          <p:nvPr>
            <p:ph idx="1" type="body"/>
          </p:nvPr>
        </p:nvSpPr>
        <p:spPr>
          <a:xfrm>
            <a:off x="2895000" y="1530263"/>
            <a:ext cx="33540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2eme DATA AVEC LE </a:t>
            </a:r>
            <a:r>
              <a:rPr lang="fr">
                <a:solidFill>
                  <a:srgbClr val="FFFFFF"/>
                </a:solidFill>
              </a:rPr>
              <a:t> SPECTROGRAMME</a:t>
            </a:r>
            <a:endParaRPr/>
          </a:p>
        </p:txBody>
      </p:sp>
      <p:pic>
        <p:nvPicPr>
          <p:cNvPr id="396" name="Google Shape;3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13" y="2253138"/>
            <a:ext cx="271462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125" y="2253151"/>
            <a:ext cx="2902556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PHASE DE RECHERCHE</a:t>
            </a:r>
            <a:endParaRPr/>
          </a:p>
        </p:txBody>
      </p:sp>
      <p:pic>
        <p:nvPicPr>
          <p:cNvPr id="403" name="Google Shape;4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625" y="2418875"/>
            <a:ext cx="2902675" cy="22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500" y="2414100"/>
            <a:ext cx="2968552" cy="22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 txBox="1"/>
          <p:nvPr>
            <p:ph idx="1" type="body"/>
          </p:nvPr>
        </p:nvSpPr>
        <p:spPr>
          <a:xfrm>
            <a:off x="1613550" y="1683150"/>
            <a:ext cx="59169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3</a:t>
            </a:r>
            <a:r>
              <a:rPr lang="fr">
                <a:solidFill>
                  <a:srgbClr val="FFFFFF"/>
                </a:solidFill>
              </a:rPr>
              <a:t>eme DATA AVEC LE SPECTROGRAMME / UNIQUEMENT EXTRAITS STUDIO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b="0" l="0" r="9584" t="0"/>
          <a:stretch/>
        </p:blipFill>
        <p:spPr>
          <a:xfrm>
            <a:off x="3389350" y="1307850"/>
            <a:ext cx="2225250" cy="328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NOS </a:t>
            </a:r>
            <a:r>
              <a:rPr lang="fr"/>
              <a:t>RÉSULTATS</a:t>
            </a:r>
            <a:endParaRPr/>
          </a:p>
        </p:txBody>
      </p:sp>
      <p:sp>
        <p:nvSpPr>
          <p:cNvPr id="411" name="Google Shape;411;p36"/>
          <p:cNvSpPr txBox="1"/>
          <p:nvPr>
            <p:ph idx="1" type="body"/>
          </p:nvPr>
        </p:nvSpPr>
        <p:spPr>
          <a:xfrm>
            <a:off x="848850" y="2218050"/>
            <a:ext cx="7446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fr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Notebook Interactif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18" name="Google Shape;418;p37"/>
          <p:cNvSpPr txBox="1"/>
          <p:nvPr/>
        </p:nvSpPr>
        <p:spPr>
          <a:xfrm>
            <a:off x="4773700" y="3619500"/>
            <a:ext cx="6454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37">
            <a:hlinkClick r:id="rId3"/>
          </p:cNvPr>
          <p:cNvSpPr txBox="1"/>
          <p:nvPr/>
        </p:nvSpPr>
        <p:spPr>
          <a:xfrm>
            <a:off x="3232950" y="2302950"/>
            <a:ext cx="2678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Interface Web</a:t>
            </a:r>
            <a:endParaRPr b="1" i="1" sz="2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 txBox="1"/>
          <p:nvPr>
            <p:ph type="title"/>
          </p:nvPr>
        </p:nvSpPr>
        <p:spPr>
          <a:xfrm>
            <a:off x="1240900" y="2059725"/>
            <a:ext cx="3134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/>
              <a:t>CONCLUSION</a:t>
            </a:r>
            <a:endParaRPr sz="2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/>
          <p:nvPr>
            <p:ph type="title"/>
          </p:nvPr>
        </p:nvSpPr>
        <p:spPr>
          <a:xfrm>
            <a:off x="2694200" y="1619875"/>
            <a:ext cx="3818400" cy="17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/>
              <a:t>Merci pour votre écoute !</a:t>
            </a:r>
            <a:endParaRPr sz="3900"/>
          </a:p>
        </p:txBody>
      </p:sp>
      <p:sp>
        <p:nvSpPr>
          <p:cNvPr id="430" name="Google Shape;430;p39"/>
          <p:cNvSpPr txBox="1"/>
          <p:nvPr/>
        </p:nvSpPr>
        <p:spPr>
          <a:xfrm>
            <a:off x="7276000" y="4237750"/>
            <a:ext cx="18033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KHAOUANI Ahmed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CLODION Quentin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RENOIR Marvin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44055"/>
            </a:gs>
            <a:gs pos="100000">
              <a:srgbClr val="030304"/>
            </a:gs>
          </a:gsLst>
          <a:lin ang="5400012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DATASET</a:t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938" y="1675200"/>
            <a:ext cx="1257075" cy="12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088" y="4051600"/>
            <a:ext cx="3462598" cy="4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3889975" y="3938500"/>
            <a:ext cx="1455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050" y="3299625"/>
            <a:ext cx="1521400" cy="1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125" y="3191663"/>
            <a:ext cx="2676900" cy="51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 rotWithShape="1">
          <a:blip r:embed="rId7">
            <a:alphaModFix/>
          </a:blip>
          <a:srcRect b="0" l="13958" r="19223" t="0"/>
          <a:stretch/>
        </p:blipFill>
        <p:spPr>
          <a:xfrm>
            <a:off x="2539450" y="1599075"/>
            <a:ext cx="1674074" cy="14093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44055"/>
            </a:gs>
            <a:gs pos="100000">
              <a:srgbClr val="030304"/>
            </a:gs>
          </a:gsLst>
          <a:lin ang="5400012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876950" y="329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DATASET</a:t>
            </a:r>
            <a:endParaRPr/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875" y="3415025"/>
            <a:ext cx="1257075" cy="12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25" y="4106450"/>
            <a:ext cx="3462598" cy="4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 txBox="1"/>
          <p:nvPr/>
        </p:nvSpPr>
        <p:spPr>
          <a:xfrm>
            <a:off x="3734688" y="3938500"/>
            <a:ext cx="1455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950" y="2639488"/>
            <a:ext cx="2676900" cy="51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 rotWithShape="1">
          <a:blip r:embed="rId6">
            <a:alphaModFix/>
          </a:blip>
          <a:srcRect b="0" l="13958" r="19223" t="0"/>
          <a:stretch/>
        </p:blipFill>
        <p:spPr>
          <a:xfrm>
            <a:off x="6118600" y="2571751"/>
            <a:ext cx="1493251" cy="12570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20"/>
          <p:cNvSpPr txBox="1"/>
          <p:nvPr/>
        </p:nvSpPr>
        <p:spPr>
          <a:xfrm>
            <a:off x="1799925" y="1782025"/>
            <a:ext cx="1041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Impossible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9" name="Google Shape;259;p20"/>
          <p:cNvCxnSpPr/>
          <p:nvPr/>
        </p:nvCxnSpPr>
        <p:spPr>
          <a:xfrm flipH="1">
            <a:off x="4390238" y="1981413"/>
            <a:ext cx="12300" cy="25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0"/>
          <p:cNvSpPr txBox="1"/>
          <p:nvPr/>
        </p:nvSpPr>
        <p:spPr>
          <a:xfrm>
            <a:off x="5598925" y="1782025"/>
            <a:ext cx="253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ossible mais chronophage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6441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DATASET</a:t>
            </a:r>
            <a:endParaRPr/>
          </a:p>
        </p:txBody>
      </p:sp>
      <p:pic>
        <p:nvPicPr>
          <p:cNvPr id="266" name="Google Shape;2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350" y="1989475"/>
            <a:ext cx="2310749" cy="23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798" y="2328213"/>
            <a:ext cx="1268525" cy="163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21"/>
          <p:cNvCxnSpPr/>
          <p:nvPr/>
        </p:nvCxnSpPr>
        <p:spPr>
          <a:xfrm>
            <a:off x="4101600" y="3140813"/>
            <a:ext cx="13587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type="title"/>
          </p:nvPr>
        </p:nvSpPr>
        <p:spPr>
          <a:xfrm>
            <a:off x="1297500" y="393750"/>
            <a:ext cx="64500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DATASET</a:t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434625" y="2119000"/>
            <a:ext cx="17730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PIANOS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droit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à queue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électronique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2314075" y="2119000"/>
            <a:ext cx="19278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GUITARE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sèche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électrique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4348325" y="2119000"/>
            <a:ext cx="19575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SAXOPHONE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alto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contrebasse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baryton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7" name="Google Shape;277;p22"/>
          <p:cNvCxnSpPr/>
          <p:nvPr/>
        </p:nvCxnSpPr>
        <p:spPr>
          <a:xfrm flipH="1">
            <a:off x="6600850" y="2015050"/>
            <a:ext cx="32100" cy="16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22"/>
          <p:cNvSpPr txBox="1"/>
          <p:nvPr/>
        </p:nvSpPr>
        <p:spPr>
          <a:xfrm>
            <a:off x="6928025" y="2119000"/>
            <a:ext cx="2038200" cy="17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AMBIANCES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Studio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Amateur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public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type="title"/>
          </p:nvPr>
        </p:nvSpPr>
        <p:spPr>
          <a:xfrm>
            <a:off x="1297500" y="393750"/>
            <a:ext cx="1835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DATASET</a:t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4037400" y="1249125"/>
            <a:ext cx="1069200" cy="442500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Instrument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1997800" y="2372950"/>
            <a:ext cx="9939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Type 1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6152200" y="2372950"/>
            <a:ext cx="9939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Type 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7" name="Google Shape;287;p23"/>
          <p:cNvCxnSpPr>
            <a:stCxn id="284" idx="2"/>
            <a:endCxn id="286" idx="0"/>
          </p:cNvCxnSpPr>
          <p:nvPr/>
        </p:nvCxnSpPr>
        <p:spPr>
          <a:xfrm flipH="1" rot="-5400000">
            <a:off x="5269950" y="993675"/>
            <a:ext cx="681300" cy="20772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23"/>
          <p:cNvCxnSpPr>
            <a:stCxn id="285" idx="0"/>
            <a:endCxn id="284" idx="2"/>
          </p:cNvCxnSpPr>
          <p:nvPr/>
        </p:nvCxnSpPr>
        <p:spPr>
          <a:xfrm rot="-5400000">
            <a:off x="3192700" y="993700"/>
            <a:ext cx="681300" cy="20772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23"/>
          <p:cNvCxnSpPr/>
          <p:nvPr/>
        </p:nvCxnSpPr>
        <p:spPr>
          <a:xfrm flipH="1" rot="5400000">
            <a:off x="4336498" y="2138650"/>
            <a:ext cx="471000" cy="11400"/>
          </a:xfrm>
          <a:prstGeom prst="bentConnector3">
            <a:avLst>
              <a:gd fmla="val 46099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23"/>
          <p:cNvSpPr/>
          <p:nvPr/>
        </p:nvSpPr>
        <p:spPr>
          <a:xfrm>
            <a:off x="4075000" y="2372950"/>
            <a:ext cx="9939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Type 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1525425" y="3735600"/>
            <a:ext cx="4710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</a:rPr>
              <a:t>A1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2991775" y="3735600"/>
            <a:ext cx="4710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A3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93" name="Google Shape;293;p23"/>
          <p:cNvCxnSpPr>
            <a:endCxn id="292" idx="0"/>
          </p:cNvCxnSpPr>
          <p:nvPr/>
        </p:nvCxnSpPr>
        <p:spPr>
          <a:xfrm>
            <a:off x="2494075" y="3278400"/>
            <a:ext cx="733200" cy="457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23"/>
          <p:cNvCxnSpPr>
            <a:stCxn id="291" idx="0"/>
          </p:cNvCxnSpPr>
          <p:nvPr/>
        </p:nvCxnSpPr>
        <p:spPr>
          <a:xfrm rot="-5400000">
            <a:off x="1898925" y="3140400"/>
            <a:ext cx="457200" cy="733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23"/>
          <p:cNvCxnSpPr>
            <a:stCxn id="296" idx="0"/>
            <a:endCxn id="285" idx="2"/>
          </p:cNvCxnSpPr>
          <p:nvPr/>
        </p:nvCxnSpPr>
        <p:spPr>
          <a:xfrm rot="-5400000">
            <a:off x="2034350" y="3275250"/>
            <a:ext cx="9201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23"/>
          <p:cNvSpPr/>
          <p:nvPr/>
        </p:nvSpPr>
        <p:spPr>
          <a:xfrm>
            <a:off x="2258600" y="3735600"/>
            <a:ext cx="4710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A2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3604888" y="3740700"/>
            <a:ext cx="4710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A1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8" name="Google Shape;298;p23"/>
          <p:cNvSpPr/>
          <p:nvPr/>
        </p:nvSpPr>
        <p:spPr>
          <a:xfrm>
            <a:off x="5071237" y="3740700"/>
            <a:ext cx="4710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A3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99" name="Google Shape;299;p23"/>
          <p:cNvCxnSpPr>
            <a:endCxn id="298" idx="0"/>
          </p:cNvCxnSpPr>
          <p:nvPr/>
        </p:nvCxnSpPr>
        <p:spPr>
          <a:xfrm>
            <a:off x="4573537" y="3283500"/>
            <a:ext cx="733200" cy="457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23"/>
          <p:cNvCxnSpPr>
            <a:stCxn id="297" idx="0"/>
          </p:cNvCxnSpPr>
          <p:nvPr/>
        </p:nvCxnSpPr>
        <p:spPr>
          <a:xfrm rot="-5400000">
            <a:off x="3978388" y="3145500"/>
            <a:ext cx="457200" cy="733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23"/>
          <p:cNvCxnSpPr>
            <a:stCxn id="302" idx="0"/>
            <a:endCxn id="303" idx="2"/>
          </p:cNvCxnSpPr>
          <p:nvPr/>
        </p:nvCxnSpPr>
        <p:spPr>
          <a:xfrm rot="-5400000">
            <a:off x="4113812" y="3280350"/>
            <a:ext cx="920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p23"/>
          <p:cNvSpPr/>
          <p:nvPr/>
        </p:nvSpPr>
        <p:spPr>
          <a:xfrm>
            <a:off x="4338062" y="3740700"/>
            <a:ext cx="4710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A2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23"/>
          <p:cNvSpPr/>
          <p:nvPr/>
        </p:nvSpPr>
        <p:spPr>
          <a:xfrm>
            <a:off x="5679563" y="3750900"/>
            <a:ext cx="4710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A1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7145912" y="3750900"/>
            <a:ext cx="4710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A3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06" name="Google Shape;306;p23"/>
          <p:cNvCxnSpPr>
            <a:endCxn id="305" idx="0"/>
          </p:cNvCxnSpPr>
          <p:nvPr/>
        </p:nvCxnSpPr>
        <p:spPr>
          <a:xfrm>
            <a:off x="6648212" y="3293700"/>
            <a:ext cx="733200" cy="457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p23"/>
          <p:cNvCxnSpPr>
            <a:stCxn id="304" idx="0"/>
          </p:cNvCxnSpPr>
          <p:nvPr/>
        </p:nvCxnSpPr>
        <p:spPr>
          <a:xfrm rot="-5400000">
            <a:off x="6053063" y="3155700"/>
            <a:ext cx="457200" cy="733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23"/>
          <p:cNvCxnSpPr>
            <a:stCxn id="309" idx="0"/>
            <a:endCxn id="310" idx="2"/>
          </p:cNvCxnSpPr>
          <p:nvPr/>
        </p:nvCxnSpPr>
        <p:spPr>
          <a:xfrm rot="-5400000">
            <a:off x="6188487" y="3290550"/>
            <a:ext cx="920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23"/>
          <p:cNvSpPr/>
          <p:nvPr/>
        </p:nvSpPr>
        <p:spPr>
          <a:xfrm>
            <a:off x="6412737" y="3750900"/>
            <a:ext cx="4710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A2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ÉCHANTILLONS</a:t>
            </a:r>
            <a:r>
              <a:rPr lang="fr"/>
              <a:t> DU DATASET</a:t>
            </a:r>
            <a:endParaRPr/>
          </a:p>
        </p:txBody>
      </p:sp>
      <p:cxnSp>
        <p:nvCxnSpPr>
          <p:cNvPr id="316" name="Google Shape;316;p24"/>
          <p:cNvCxnSpPr/>
          <p:nvPr/>
        </p:nvCxnSpPr>
        <p:spPr>
          <a:xfrm>
            <a:off x="3222700" y="2137313"/>
            <a:ext cx="18000" cy="14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4"/>
          <p:cNvCxnSpPr/>
          <p:nvPr/>
        </p:nvCxnSpPr>
        <p:spPr>
          <a:xfrm flipH="1">
            <a:off x="5962925" y="2139563"/>
            <a:ext cx="3900" cy="14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24"/>
          <p:cNvSpPr txBox="1"/>
          <p:nvPr/>
        </p:nvSpPr>
        <p:spPr>
          <a:xfrm>
            <a:off x="1411050" y="2139563"/>
            <a:ext cx="7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PIANO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4"/>
          <p:cNvSpPr txBox="1"/>
          <p:nvPr/>
        </p:nvSpPr>
        <p:spPr>
          <a:xfrm>
            <a:off x="6622475" y="2139563"/>
            <a:ext cx="1339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SAXOPHONE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4"/>
          <p:cNvSpPr txBox="1"/>
          <p:nvPr/>
        </p:nvSpPr>
        <p:spPr>
          <a:xfrm>
            <a:off x="4078150" y="2139563"/>
            <a:ext cx="1047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GUITARE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24" title="bach-cello-suite-no-1-prelude-baritone-saxophoneCut82,0_84,0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350" y="27840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 title="altissimo-on-tenor-sax-anibal-rojasCut0,0_2,0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9200" y="27840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 title="ccb-sax-tenor-hino-119Cut22,0_24,0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3775" y="27840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 title="p_q_studioCut184,0_186,0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525" y="27840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 title="p_q_room_3Cut256,0_258,0.wav">
            <a:hlinkClick r:id="rId8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638" y="27840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 title="p_q_room_3Cut322,0_324,0.wav">
            <a:hlinkClick r:id="rId9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750" y="27840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 title="estas-tonne-the-song-of-the-golden-dragonCut80,0_440,0_0Cut172,0_174,0.wav">
            <a:hlinkClick r:id="rId10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450" y="27840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 title="ocean-john-butler-2012-studio-versionCut190,0_600,0_0Cut400,0_402,0.wav">
            <a:hlinkClick r:id="rId11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200" y="27840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 title="8-metallica-ballads-on-classical-guitar-medleyCut2,0_712,0_0Cut2,0_4,0.wav">
            <a:hlinkClick r:id="rId12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188" y="278401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SOUND ANALYZER</a:t>
            </a:r>
            <a:endParaRPr/>
          </a:p>
        </p:txBody>
      </p:sp>
      <p:sp>
        <p:nvSpPr>
          <p:cNvPr id="335" name="Google Shape;335;p25"/>
          <p:cNvSpPr txBox="1"/>
          <p:nvPr>
            <p:ph idx="1" type="body"/>
          </p:nvPr>
        </p:nvSpPr>
        <p:spPr>
          <a:xfrm>
            <a:off x="3678450" y="2270375"/>
            <a:ext cx="1787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6" name="Google Shape;336;p25"/>
          <p:cNvPicPr preferRelativeResize="0"/>
          <p:nvPr/>
        </p:nvPicPr>
        <p:blipFill rotWithShape="1">
          <a:blip r:embed="rId3">
            <a:alphaModFix/>
          </a:blip>
          <a:srcRect b="39824" l="0" r="26362" t="0"/>
          <a:stretch/>
        </p:blipFill>
        <p:spPr>
          <a:xfrm>
            <a:off x="1297505" y="1241900"/>
            <a:ext cx="6245271" cy="30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